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7" r:id="rId4"/>
    <p:sldId id="261" r:id="rId5"/>
    <p:sldId id="270" r:id="rId6"/>
    <p:sldId id="282" r:id="rId7"/>
    <p:sldId id="262" r:id="rId8"/>
    <p:sldId id="288" r:id="rId9"/>
    <p:sldId id="271" r:id="rId10"/>
    <p:sldId id="289" r:id="rId11"/>
    <p:sldId id="283" r:id="rId12"/>
    <p:sldId id="259" r:id="rId13"/>
    <p:sldId id="281" r:id="rId14"/>
    <p:sldId id="290" r:id="rId15"/>
    <p:sldId id="291" r:id="rId16"/>
    <p:sldId id="292" r:id="rId17"/>
    <p:sldId id="293" r:id="rId18"/>
    <p:sldId id="264" r:id="rId19"/>
    <p:sldId id="285" r:id="rId20"/>
    <p:sldId id="274" r:id="rId21"/>
    <p:sldId id="277" r:id="rId22"/>
    <p:sldId id="265" r:id="rId23"/>
    <p:sldId id="286" r:id="rId24"/>
    <p:sldId id="278" r:id="rId25"/>
    <p:sldId id="26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FF2600"/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BC6C2-B09D-FA41-B7A9-70A4D596102C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E3E6F-EA12-7A4F-AB7A-9FCA111A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C364-E3A5-1647-BAC2-44CB06F6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28FA1-4E43-3844-AB4B-5081893D2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636A-F60C-5244-AD57-66CA9674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3DB0-CA1D-6A47-9E3A-57DF71A0EAA9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4231D-C397-7B4A-9E32-C36F85C7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4A61-D403-AB4F-AE6E-C9A7887F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0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758A-4D2A-F04E-A78A-5B04C539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C8C3E-1A8C-8F42-B335-47B8DED1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B9FF-ABEE-0542-A812-20AC578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7F989-DDB4-7C45-9855-81B68DCCA9F3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0944F-E504-E04A-AE16-D14305A5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8EA1-5D0A-5849-B841-94966277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6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135AE-EE7F-4F4E-8BD1-CB187FDCD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26291-D30C-604A-B6B2-831FA841E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E0B2-6531-1B4C-97B2-6D0248EC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CD52-E46D-274B-82A9-68E009830223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2F90-EE5A-E948-9107-3B59CA50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EB91-7B49-EC4E-9F73-356C8438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136F-1135-5948-90C4-B0D91C65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10D4-FEA4-2442-859E-912831FF2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980AD-1186-5742-B084-DF1D94FF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B737-BAB9-5544-8895-349EB9FF6C94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261A-3D07-D44F-8AAB-697B5270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FFBC-4FDD-5B4A-AC73-94177933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072-992D-524B-8ABF-2AA808A1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D778-14BD-814E-ADAD-BEF7D7BA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18515-6D91-F249-BA98-0C85D2A1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8765-160E-854E-A581-BB06171DFD3D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A53D-98FD-C74B-A39A-B5E90873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516F7-800D-664D-B4E4-0FFF57C8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AF32-9E6D-6E4D-8CBC-108A2303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3107-802C-554E-9ABC-C6F3B3079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98A8-B24E-E649-B1EE-72977E319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E8A25-AF1E-1740-B7CA-8BE701AE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CC58-7EDD-D94D-8BC3-700CA330F7A8}" type="datetime1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3A5B0-A7A8-1541-BBE5-CD461A00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B4C71-720E-BC46-B384-5D93CB5E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7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01E-104D-D34B-B531-7AB11F2D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DE2D4-2B2D-9D46-B57C-94359E374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F63E3-4BA8-F948-A9D0-E7DEA2BEB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2826D-4064-3547-81BD-1E9A8749C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6DFBD-8BA1-D146-A440-43821DE43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16D68-F172-DF47-A820-7EE3D68D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E34-A9AC-5A4C-AEF2-0201A5E41FD6}" type="datetime1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088D1-23E5-7044-BB5C-FDE294A4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050DC-7571-B94A-BCF1-99826C48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D45D-52F7-EF4C-9523-BABE0153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FC523-8412-E148-B0F2-15705593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74E2-20A9-C442-B7D7-8366BEA1B085}" type="datetime1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FDB05-76C4-3A48-821C-A156F8A0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3D2B7-2B1C-3348-B9FA-7B71087D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C551E-6F06-4A43-A654-F3831E35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474A-4A7E-3B4C-98A7-9A0E1579E6C0}" type="datetime1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EF55-A75F-B245-95B8-1E0FD33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7156-0EDB-7248-ABBE-C00EAADD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C4B6-5901-424A-8C4E-5E86545B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4018-63AE-1743-9B83-08DFA30F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3AC61-BD8F-954C-B643-A0C096ED3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C6B65-3E96-9D40-8412-67343766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0B27-3B19-C34F-BA19-500FC011103A}" type="datetime1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535C1-786F-CC49-880E-DD1D412C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B7E2A-BFD7-464D-8B5E-D5204078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0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F206-75C6-1F49-AC2E-ECE3744F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771F0-8B01-7B47-9169-459CF80AE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4EAF4-51B4-3D4E-9697-D833C03AE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24FC8-6947-D04E-AC2F-759ACF16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D3D98-6B4F-9D43-90AA-6B1402B6108A}" type="datetime1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93CD1-65D9-D342-BE8E-2DFEB257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FF30C-559D-F84E-8E2E-AE373B02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1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589D1-8B92-8D4E-BC32-7C29404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E72C-FBB0-384D-ABE6-4A77FDA81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E10A0-9483-834A-ACB0-3645BA600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1D4C2-E1D6-494E-8F8C-DDB1F5CCA28E}" type="datetime1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5282-29DB-0A4E-83A0-98C76322A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C764-5F2A-7941-B956-0036929DC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F6BBD-249C-074E-8E04-8EC75D6CB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65482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SRG evolution of large-cutoff chiral effective field theory interactions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2533654"/>
            <a:ext cx="7543800" cy="21759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b="1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1800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sz="18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sz="1800" baseline="300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sz="18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APS DNP Meeting - Waikoloa Village, Hawaii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October 24,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C95739D-8602-364F-92A1-601AECE97FB0}"/>
              </a:ext>
            </a:extLst>
          </p:cNvPr>
          <p:cNvSpPr/>
          <p:nvPr/>
        </p:nvSpPr>
        <p:spPr>
          <a:xfrm>
            <a:off x="10439400" y="1334442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BD6C4-8F8E-0D4E-9142-3DC0D2B51E79}"/>
              </a:ext>
            </a:extLst>
          </p:cNvPr>
          <p:cNvSpPr/>
          <p:nvPr/>
        </p:nvSpPr>
        <p:spPr>
          <a:xfrm>
            <a:off x="10439400" y="2240366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7E3264-38FA-FF47-83C9-F4DDF3CE610B}"/>
              </a:ext>
            </a:extLst>
          </p:cNvPr>
          <p:cNvSpPr/>
          <p:nvPr/>
        </p:nvSpPr>
        <p:spPr>
          <a:xfrm>
            <a:off x="10439400" y="4431462"/>
            <a:ext cx="914400" cy="9144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3C3CF-CB84-E74E-959F-334B0AB14EB4}"/>
              </a:ext>
            </a:extLst>
          </p:cNvPr>
          <p:cNvSpPr txBox="1"/>
          <p:nvPr/>
        </p:nvSpPr>
        <p:spPr>
          <a:xfrm>
            <a:off x="7061483" y="3269836"/>
            <a:ext cx="348305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consistent low-momentum matrix elements!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FDF5D5-D89B-1D47-9D48-0DBAA2127065}"/>
              </a:ext>
            </a:extLst>
          </p:cNvPr>
          <p:cNvCxnSpPr/>
          <p:nvPr/>
        </p:nvCxnSpPr>
        <p:spPr>
          <a:xfrm>
            <a:off x="10289894" y="3977722"/>
            <a:ext cx="335665" cy="45374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4C0287-52D3-BB49-9588-5D1370C3A391}"/>
              </a:ext>
            </a:extLst>
          </p:cNvPr>
          <p:cNvCxnSpPr/>
          <p:nvPr/>
        </p:nvCxnSpPr>
        <p:spPr>
          <a:xfrm flipV="1">
            <a:off x="10301468" y="2986268"/>
            <a:ext cx="137932" cy="168498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915959-857A-A64E-8148-7432FC0C5941}"/>
              </a:ext>
            </a:extLst>
          </p:cNvPr>
          <p:cNvCxnSpPr/>
          <p:nvPr/>
        </p:nvCxnSpPr>
        <p:spPr>
          <a:xfrm flipV="1">
            <a:off x="9977377" y="2129742"/>
            <a:ext cx="462023" cy="1025024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77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CBBD6C4-8F8E-0D4E-9142-3DC0D2B51E79}"/>
              </a:ext>
            </a:extLst>
          </p:cNvPr>
          <p:cNvSpPr/>
          <p:nvPr/>
        </p:nvSpPr>
        <p:spPr>
          <a:xfrm>
            <a:off x="10532480" y="3682992"/>
            <a:ext cx="914400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3C3CF-CB84-E74E-959F-334B0AB14EB4}"/>
              </a:ext>
            </a:extLst>
          </p:cNvPr>
          <p:cNvSpPr txBox="1"/>
          <p:nvPr/>
        </p:nvSpPr>
        <p:spPr>
          <a:xfrm>
            <a:off x="6125762" y="2873316"/>
            <a:ext cx="39099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High-momentum mixed with low-momentum matrix elements!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FDF5D5-D89B-1D47-9D48-0DBAA2127065}"/>
              </a:ext>
            </a:extLst>
          </p:cNvPr>
          <p:cNvCxnSpPr>
            <a:cxnSpLocks/>
          </p:cNvCxnSpPr>
          <p:nvPr/>
        </p:nvCxnSpPr>
        <p:spPr>
          <a:xfrm>
            <a:off x="10122734" y="3613250"/>
            <a:ext cx="474333" cy="201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7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High cutoff potentials were used as a test case for the Magnus expansion (analogous problem with IMSRG intruder states)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Magnus agreed with SRG result but struggled to evolve very high cutoffs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process, this led to several questions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5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7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different regulator functions (non-local, semi-local, local)                  affect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Do matrix elements of potential approach universal form at lower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spurious bound state decouple for Wegner generators?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happens to spurious bound state(s) with block-diagonal SRG evolution?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we gain insight into renormalizability for chiral EFT formulations?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844" t="-1462" r="-10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AA99-6655-C54D-AA07-322CB2E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2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0" y="101404"/>
            <a:ext cx="4960164" cy="16205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 low-momentum for Wegner evolution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Wegner generator decouples the spurious bound state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is mesh dependent!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  <a:blipFill>
                <a:blip r:embed="rId2"/>
                <a:stretch>
                  <a:fillRect l="-2186" t="-233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296573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D3E87-850E-B44B-9292-8247503A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3" y="224322"/>
            <a:ext cx="6791495" cy="321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ECC95-07DA-8943-9E60-D709F350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32" y="3443010"/>
            <a:ext cx="6791495" cy="321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874546-3398-1748-A403-9A57829921F9}"/>
                  </a:ext>
                </a:extLst>
              </p:cNvPr>
              <p:cNvSpPr txBox="1"/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874546-3398-1748-A403-9A5782992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59B65-0B8D-AE4C-A718-412BA084E9F6}"/>
                  </a:ext>
                </a:extLst>
              </p:cNvPr>
              <p:cNvSpPr txBox="1"/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59B65-0B8D-AE4C-A718-412BA084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33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0" y="101404"/>
            <a:ext cx="4960164" cy="16205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 low-momentum for Wegner evolution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Wegner generator decouples the spurious bound state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is mesh dependent!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631193" cy="4351338"/>
              </a:xfrm>
              <a:blipFill>
                <a:blip r:embed="rId2"/>
                <a:stretch>
                  <a:fillRect l="-2186" t="-233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296573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D3E87-850E-B44B-9292-8247503A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3" y="224322"/>
            <a:ext cx="6791495" cy="321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ECC95-07DA-8943-9E60-D709F350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32" y="3443010"/>
            <a:ext cx="6791495" cy="32186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73ED54E-A87A-7046-AD45-86B4F1C4F5D1}"/>
              </a:ext>
            </a:extLst>
          </p:cNvPr>
          <p:cNvSpPr/>
          <p:nvPr/>
        </p:nvSpPr>
        <p:spPr>
          <a:xfrm>
            <a:off x="10530269" y="579891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B316F9-9229-4D4A-9488-76B98C03D77D}"/>
              </a:ext>
            </a:extLst>
          </p:cNvPr>
          <p:cNvCxnSpPr>
            <a:cxnSpLocks/>
          </p:cNvCxnSpPr>
          <p:nvPr/>
        </p:nvCxnSpPr>
        <p:spPr>
          <a:xfrm flipV="1">
            <a:off x="10237959" y="1679849"/>
            <a:ext cx="1027055" cy="36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82168F-A41A-C549-8315-5F6DCDBC9AF3}"/>
              </a:ext>
            </a:extLst>
          </p:cNvPr>
          <p:cNvSpPr txBox="1"/>
          <p:nvPr/>
        </p:nvSpPr>
        <p:spPr>
          <a:xfrm>
            <a:off x="7674154" y="2037429"/>
            <a:ext cx="38619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Decoupled spurious bound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D4C20-B72A-D54D-A16F-8429F6BE3C68}"/>
                  </a:ext>
                </a:extLst>
              </p:cNvPr>
              <p:cNvSpPr txBox="1"/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D4C20-B72A-D54D-A16F-8429F6BE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70" y="2673752"/>
                <a:ext cx="1157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CFFC3-BE95-8C42-8C25-71362288F252}"/>
                  </a:ext>
                </a:extLst>
              </p:cNvPr>
              <p:cNvSpPr txBox="1"/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CFFC3-BE95-8C42-8C25-71362288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69" y="5927241"/>
                <a:ext cx="11574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0A5E60-1A3B-4543-A24F-E461704CA7E8}"/>
              </a:ext>
            </a:extLst>
          </p:cNvPr>
          <p:cNvSpPr txBox="1"/>
          <p:nvPr/>
        </p:nvSpPr>
        <p:spPr>
          <a:xfrm>
            <a:off x="7442523" y="1165362"/>
            <a:ext cx="24075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independent!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F42BBD-1CD0-D94A-A3C4-D605AC6D5899}"/>
              </a:ext>
            </a:extLst>
          </p:cNvPr>
          <p:cNvCxnSpPr>
            <a:cxnSpLocks/>
          </p:cNvCxnSpPr>
          <p:nvPr/>
        </p:nvCxnSpPr>
        <p:spPr>
          <a:xfrm flipV="1">
            <a:off x="9945650" y="1165362"/>
            <a:ext cx="584618" cy="194927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DBD99AB-958F-2C4D-99A1-4C68C0032079}"/>
              </a:ext>
            </a:extLst>
          </p:cNvPr>
          <p:cNvSpPr/>
          <p:nvPr/>
        </p:nvSpPr>
        <p:spPr>
          <a:xfrm>
            <a:off x="10611968" y="3968710"/>
            <a:ext cx="1005840" cy="1005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2C803-E210-0744-A58E-9F8DD77195CA}"/>
              </a:ext>
            </a:extLst>
          </p:cNvPr>
          <p:cNvSpPr txBox="1"/>
          <p:nvPr/>
        </p:nvSpPr>
        <p:spPr>
          <a:xfrm>
            <a:off x="7786581" y="4883087"/>
            <a:ext cx="2220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dependent!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0588F-AD15-AA44-B423-7194CAE193DA}"/>
              </a:ext>
            </a:extLst>
          </p:cNvPr>
          <p:cNvCxnSpPr>
            <a:cxnSpLocks/>
          </p:cNvCxnSpPr>
          <p:nvPr/>
        </p:nvCxnSpPr>
        <p:spPr>
          <a:xfrm flipV="1">
            <a:off x="10101203" y="4785624"/>
            <a:ext cx="584618" cy="194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187F-6C00-BD42-8F1C-7D0737DE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421A-F509-4544-A8C5-5B10926A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Revisit problem studied by Wendt et al.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SRG evolve non-local chiral potentials at leading-order and high cutoffs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then there has been an explosion of chiral potentials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leading-order chiral effective field theory is cutoff dependent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the SRG evolve these potentials to a decoupled, cutoff independent form?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B913-6B2B-5C40-A8DD-18887C20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BC98C-F63E-D449-B6DB-F6AE90B0A78D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65588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7634" y="1813750"/>
                <a:ext cx="5181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Semi-local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one-pion exchange and non-local contact interaction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to non-local case: Wegner generator decouples the spurious bound state 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49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1.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71 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respectively</a:t>
                </a:r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7634" y="1813750"/>
                <a:ext cx="5181600" cy="4351338"/>
              </a:xfrm>
              <a:blipFill>
                <a:blip r:embed="rId2"/>
                <a:stretch>
                  <a:fillRect l="-245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7EA04B-3CCF-2C40-A321-1BD6D92EA9FF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843B0E-64A1-C746-B638-C8106759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4" y="911663"/>
            <a:ext cx="6839993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276" y="1721922"/>
                <a:ext cx="5123574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Semi-local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Worse matrix element equivalence than non-local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decoupled at lower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for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behavior is the same as before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band-diagonal generators, decoupling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depends on momentum mesh and regulator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decoupling cleaner for block-diagonal evolution?</a:t>
                </a:r>
              </a:p>
              <a:p>
                <a:pPr lvl="1"/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276" y="1721922"/>
                <a:ext cx="5123574" cy="4351338"/>
              </a:xfrm>
              <a:blipFill>
                <a:blip r:embed="rId2"/>
                <a:stretch>
                  <a:fillRect l="-1728" t="-1458" r="-1235" b="-13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E335-A085-C74E-A025-B70A11D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9070" y="6391471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AAC9D4-7CF0-6B49-A6C8-691682A92D8C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Band-diagonal evolution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DB35B-D3E4-4A44-B132-08C4A169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52" y="308046"/>
            <a:ext cx="6791495" cy="3218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9D7BBB-51DD-A341-97A9-F07EDD79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51" y="3526734"/>
            <a:ext cx="6791495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434424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projection operator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Decouples Hamiltonian into sub-blocks at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Diagonalize sub-blocks to see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at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~4.47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much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~1.83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2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434424" cy="4351338"/>
              </a:xfrm>
              <a:blipFill>
                <a:blip r:embed="rId2"/>
                <a:stretch>
                  <a:fillRect l="-1714" r="-142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92436-1362-E44A-96C7-C66B7E9B9F90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5F7BF-3AE3-0649-81BC-7B0D75C7B20E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4BA19-5231-A44A-811D-84397364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67512"/>
            <a:ext cx="6839993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1570" y="1721922"/>
                <a:ext cx="472444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low-momentum matrix elements of evolved potential are independent of 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1570" y="1721922"/>
                <a:ext cx="4724440" cy="4351338"/>
              </a:xfrm>
              <a:blipFill>
                <a:blip r:embed="rId2"/>
                <a:stretch>
                  <a:fillRect l="-1609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92436-1362-E44A-96C7-C66B7E9B9F90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A5F7BF-3AE3-0649-81BC-7B0D75C7B20E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4BA19-5231-A44A-811D-84397364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67512"/>
            <a:ext cx="6839993" cy="55229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ABF6815-BD78-E54A-AFC4-BB87B46B9C47}"/>
              </a:ext>
            </a:extLst>
          </p:cNvPr>
          <p:cNvSpPr/>
          <p:nvPr/>
        </p:nvSpPr>
        <p:spPr>
          <a:xfrm>
            <a:off x="8976360" y="830640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DFCE0E-BD2E-CD4F-B074-1C99A797C89F}"/>
              </a:ext>
            </a:extLst>
          </p:cNvPr>
          <p:cNvSpPr/>
          <p:nvPr/>
        </p:nvSpPr>
        <p:spPr>
          <a:xfrm>
            <a:off x="8976360" y="2502018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84651-5566-B44D-9268-054B25B861FF}"/>
              </a:ext>
            </a:extLst>
          </p:cNvPr>
          <p:cNvSpPr/>
          <p:nvPr/>
        </p:nvSpPr>
        <p:spPr>
          <a:xfrm>
            <a:off x="8976360" y="4015681"/>
            <a:ext cx="1005840" cy="100584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C810F-59F5-6147-A8B0-591DA6C8BCF2}"/>
              </a:ext>
            </a:extLst>
          </p:cNvPr>
          <p:cNvSpPr txBox="1"/>
          <p:nvPr/>
        </p:nvSpPr>
        <p:spPr>
          <a:xfrm>
            <a:off x="4305319" y="2916525"/>
            <a:ext cx="42826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independent matrix elements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63AAEC-E711-0F4D-AD65-B726D6F03F21}"/>
              </a:ext>
            </a:extLst>
          </p:cNvPr>
          <p:cNvCxnSpPr>
            <a:cxnSpLocks/>
          </p:cNvCxnSpPr>
          <p:nvPr/>
        </p:nvCxnSpPr>
        <p:spPr>
          <a:xfrm flipV="1">
            <a:off x="8345347" y="1756720"/>
            <a:ext cx="631013" cy="1058135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D887E-1FC3-A44C-8996-D95AF3FAA4C2}"/>
              </a:ext>
            </a:extLst>
          </p:cNvPr>
          <p:cNvCxnSpPr>
            <a:cxnSpLocks/>
          </p:cNvCxnSpPr>
          <p:nvPr/>
        </p:nvCxnSpPr>
        <p:spPr>
          <a:xfrm flipV="1">
            <a:off x="8644254" y="3067863"/>
            <a:ext cx="278757" cy="27786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3555DB-5398-7A47-BD18-AC515DA1D65B}"/>
              </a:ext>
            </a:extLst>
          </p:cNvPr>
          <p:cNvCxnSpPr>
            <a:cxnSpLocks/>
          </p:cNvCxnSpPr>
          <p:nvPr/>
        </p:nvCxnSpPr>
        <p:spPr>
          <a:xfrm>
            <a:off x="8345347" y="3480393"/>
            <a:ext cx="631013" cy="784879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6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69070" y="1721922"/>
                <a:ext cx="4839538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𝐵𝐷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low-momentum matrix elements are not equivalent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Low-momenta couples to modes affected by spurious bound state!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9070" y="1721922"/>
                <a:ext cx="4839538" cy="4351338"/>
              </a:xfrm>
              <a:blipFill>
                <a:blip r:embed="rId2"/>
                <a:stretch>
                  <a:fillRect l="-1571" t="-1166" r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B01C8-6E89-1643-B134-DEA7271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26B503-0165-D242-8BE5-612E7BC7BC07}"/>
              </a:ext>
            </a:extLst>
          </p:cNvPr>
          <p:cNvSpPr txBox="1">
            <a:spLocks/>
          </p:cNvSpPr>
          <p:nvPr/>
        </p:nvSpPr>
        <p:spPr>
          <a:xfrm>
            <a:off x="369070" y="101404"/>
            <a:ext cx="4960164" cy="162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Block-diagonal evolution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0336A-8EA2-8041-97C6-9BC40DC7BE86}"/>
              </a:ext>
            </a:extLst>
          </p:cNvPr>
          <p:cNvSpPr txBox="1"/>
          <p:nvPr/>
        </p:nvSpPr>
        <p:spPr>
          <a:xfrm>
            <a:off x="7466697" y="635424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 interaction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AD783-ACBC-2B44-BD05-B7F7E46B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07" y="644927"/>
            <a:ext cx="6839993" cy="55229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37EE44-4B99-0643-B947-BF0332CB76DB}"/>
              </a:ext>
            </a:extLst>
          </p:cNvPr>
          <p:cNvSpPr/>
          <p:nvPr/>
        </p:nvSpPr>
        <p:spPr>
          <a:xfrm>
            <a:off x="9117673" y="1021161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30407-14CF-A84D-9A19-58A74F886FBC}"/>
              </a:ext>
            </a:extLst>
          </p:cNvPr>
          <p:cNvSpPr/>
          <p:nvPr/>
        </p:nvSpPr>
        <p:spPr>
          <a:xfrm>
            <a:off x="9117673" y="2563529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FD9795-7E8C-6643-8ADB-2CAAB6234846}"/>
              </a:ext>
            </a:extLst>
          </p:cNvPr>
          <p:cNvSpPr/>
          <p:nvPr/>
        </p:nvSpPr>
        <p:spPr>
          <a:xfrm>
            <a:off x="9160143" y="4187471"/>
            <a:ext cx="1188720" cy="1188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7D366-0ADC-AB41-9049-2E7D611BDECB}"/>
              </a:ext>
            </a:extLst>
          </p:cNvPr>
          <p:cNvSpPr txBox="1"/>
          <p:nvPr/>
        </p:nvSpPr>
        <p:spPr>
          <a:xfrm>
            <a:off x="4683098" y="2943758"/>
            <a:ext cx="40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Cutoff dependent matrix elements!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BDD8B6-CD43-5E4D-A3B9-DF88D9B5CE27}"/>
              </a:ext>
            </a:extLst>
          </p:cNvPr>
          <p:cNvCxnSpPr>
            <a:cxnSpLocks/>
          </p:cNvCxnSpPr>
          <p:nvPr/>
        </p:nvCxnSpPr>
        <p:spPr>
          <a:xfrm flipV="1">
            <a:off x="8448460" y="2005433"/>
            <a:ext cx="711683" cy="827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33F4C-2955-8A4F-9994-F4E0E2FC098C}"/>
              </a:ext>
            </a:extLst>
          </p:cNvPr>
          <p:cNvCxnSpPr>
            <a:cxnSpLocks/>
          </p:cNvCxnSpPr>
          <p:nvPr/>
        </p:nvCxnSpPr>
        <p:spPr>
          <a:xfrm>
            <a:off x="8777962" y="3143813"/>
            <a:ext cx="339711" cy="140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89569-879C-B647-9271-C47AAEC60BF2}"/>
              </a:ext>
            </a:extLst>
          </p:cNvPr>
          <p:cNvCxnSpPr>
            <a:cxnSpLocks/>
          </p:cNvCxnSpPr>
          <p:nvPr/>
        </p:nvCxnSpPr>
        <p:spPr>
          <a:xfrm>
            <a:off x="8610600" y="3437776"/>
            <a:ext cx="711683" cy="885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9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Summary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SRG-evolved potentials flow to universal low-momentum matrix elements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from low-momenta (band-diagonal Wegner or block-diagonal with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BD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Non-local and semi-local potentials have similar SRG evolution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decouples differently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Block-diagonal generators decouples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higher momentum than band-diagonal generators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47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A380-82A2-B14F-A2C5-4AA04DE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64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Future work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evolve local chiral potential and other channels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Determine what controls where spurious bound state decouples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smooth cutoff for block-diagonal generator (cf. sharp cutoff)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Explore issues of renormalizability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𝐸𝐹𝑇</m:t>
                        </m:r>
                      </m:sup>
                    </m:sSup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6403" cy="4351338"/>
              </a:xfrm>
              <a:blipFill>
                <a:blip r:embed="rId2"/>
                <a:stretch>
                  <a:fillRect l="-1157" t="-3216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A380-82A2-B14F-A2C5-4AA04DE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187F-6C00-BD42-8F1C-7D0737DE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5421A-F509-4544-A8C5-5B10926A1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Regularization procedure is necessary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𝐸𝐹𝑇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tame divergences from high energy physics 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Several options used for regulator function (local, non-local; Gaussian, super-Gaussian; coordinate-space, momentum-space)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Typical cutoffs: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l-G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MeV (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2.5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fm</a:t>
                </a:r>
                <a:r>
                  <a:rPr lang="en-US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5421A-F509-4544-A8C5-5B10926A1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B913-6B2B-5C40-A8DD-18887C20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8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Nogga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took EFT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much higher values to study cutoff dependence in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leading-order chiral nuclear interactions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Tews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regulator and cutoff dependence for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potentials at LO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cutoffs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short distances (high momenta), the Hamiltonian is highly singular featuring spurious deeply bound states (which are non-physical) from one-pion exchange attractive tensor forces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DB73B-035E-3A4A-943C-D2E498A18239}"/>
              </a:ext>
            </a:extLst>
          </p:cNvPr>
          <p:cNvSpPr txBox="1"/>
          <p:nvPr/>
        </p:nvSpPr>
        <p:spPr>
          <a:xfrm>
            <a:off x="1092361" y="6311900"/>
            <a:ext cx="100072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Nogga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R.G.E. Timmermans, and U. van Kolck,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054006 (2005), 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Tews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L.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Schwenk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98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024001 (2018)</a:t>
            </a:r>
            <a:br>
              <a:rPr lang="en-US" sz="1350" dirty="0"/>
            </a:b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7583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85F1-28B1-E042-94E3-AB20A42EB8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Spurious deeply bound states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EFT perspective, deeply bound states are outside of range of EFT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practice, do they corrupt low-momentum physics?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consider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chiral potentials at LO in the 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 states energies of non-local potential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67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DDD18-9EA4-6344-BA7E-E9BF3D6E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42703"/>
            <a:ext cx="4991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8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Chiral effective field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85F1-28B1-E042-94E3-AB20A42EB8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Spurious deeply bound states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EFT perspective, deeply bound states are outside of range of EFT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practice, do they corrupt low-momentum physics?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consider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semi-local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chiral potentials at LO in the 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 states energies of non-local potential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393A82-E864-AE4E-9C03-DB7FA1BFF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67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2AF-E4CA-5741-B626-E609EAC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DDD18-9EA4-6344-BA7E-E9BF3D6E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42703"/>
            <a:ext cx="4991100" cy="3543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87357D-F237-5F4B-9996-D9A3890BB61E}"/>
              </a:ext>
            </a:extLst>
          </p:cNvPr>
          <p:cNvCxnSpPr/>
          <p:nvPr/>
        </p:nvCxnSpPr>
        <p:spPr>
          <a:xfrm flipH="1">
            <a:off x="8808334" y="3889093"/>
            <a:ext cx="37039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417801-A17E-B442-BCCF-2BFFAD804DDE}"/>
              </a:ext>
            </a:extLst>
          </p:cNvPr>
          <p:cNvSpPr txBox="1"/>
          <p:nvPr/>
        </p:nvSpPr>
        <p:spPr>
          <a:xfrm>
            <a:off x="8796253" y="35250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Deuteron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A6659-46E5-B249-B8D8-C0DE233B1EC8}"/>
              </a:ext>
            </a:extLst>
          </p:cNvPr>
          <p:cNvCxnSpPr/>
          <p:nvPr/>
        </p:nvCxnSpPr>
        <p:spPr>
          <a:xfrm flipH="1">
            <a:off x="9363075" y="1423686"/>
            <a:ext cx="371234" cy="1250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660745-68F0-E643-A1CD-A8BF759CCD61}"/>
              </a:ext>
            </a:extLst>
          </p:cNvPr>
          <p:cNvCxnSpPr/>
          <p:nvPr/>
        </p:nvCxnSpPr>
        <p:spPr>
          <a:xfrm>
            <a:off x="10278319" y="1363316"/>
            <a:ext cx="219919" cy="686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579957-9864-DA47-A9FD-DD5CD481B28E}"/>
              </a:ext>
            </a:extLst>
          </p:cNvPr>
          <p:cNvSpPr txBox="1"/>
          <p:nvPr/>
        </p:nvSpPr>
        <p:spPr>
          <a:xfrm>
            <a:off x="9474494" y="99398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Spurious</a:t>
            </a:r>
          </a:p>
        </p:txBody>
      </p:sp>
    </p:spTree>
    <p:extLst>
      <p:ext uri="{BB962C8B-B14F-4D97-AF65-F5344CB8AC3E}">
        <p14:creationId xmlns:p14="http://schemas.microsoft.com/office/powerpoint/2010/main" val="349465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Wendt et al.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band-diagonal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SRG evolution for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interaction at large-cutoffs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decouples low- and high-momenta by ‘rotating’ Hamiltonian: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endParaRPr lang="en-US" sz="2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→ ∞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  <a:blipFill>
                <a:blip r:embed="rId2"/>
                <a:stretch>
                  <a:fillRect l="-1302" t="-581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3699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Wendt et al.</a:t>
                </a:r>
                <a:r>
                  <a:rPr lang="en-US" sz="2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studied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band-diagonal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SRG evolution for </a:t>
                </a:r>
                <a:r>
                  <a:rPr lang="en-US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non-local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interaction at large-cutoffs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decouples low- and high-momenta by ‘rotating’ Hamiltonian: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endParaRPr lang="en-US" sz="2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→ ∞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4868119" cy="4351338"/>
              </a:xfrm>
              <a:blipFill>
                <a:blip r:embed="rId2"/>
                <a:stretch>
                  <a:fillRect l="-1302" t="-581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253" y="6310312"/>
            <a:ext cx="2743200" cy="365125"/>
          </a:xfrm>
        </p:spPr>
        <p:txBody>
          <a:bodyPr/>
          <a:lstStyle/>
          <a:p>
            <a:pPr algn="l"/>
            <a:fld id="{F99F6BBD-249C-074E-8E04-8EC75D6CB59D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838198" y="6263657"/>
            <a:ext cx="4868121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724E923-FB67-2C40-A745-A14C5DC167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61612" y="1690688"/>
                <a:ext cx="6164483" cy="489585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endParaRPr lang="is-I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s-I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r>
                  <a:rPr lang="en-US" sz="2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with SRG generator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is-IS" sz="2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is-IS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is-IS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sz="2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(Wegner) for band-diagonal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block-diagonal </a:t>
                </a:r>
                <a:r>
                  <a:rPr lang="is-I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decoupling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724E923-FB67-2C40-A745-A14C5DC16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61612" y="1690688"/>
                <a:ext cx="6164483" cy="4895850"/>
              </a:xfrm>
              <a:blipFill>
                <a:blip r:embed="rId3"/>
                <a:stretch>
                  <a:fillRect l="-1235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1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E65-FA39-F741-9662-94B64BB0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for LO chiral EFT with high cutoffs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typical cutoffs,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high cutoff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fm</m:t>
                        </m:r>
                      </m:e>
                      <m:sup>
                        <m:r>
                          <a:rPr lang="en-US" sz="2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Wegner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keeps spurious bound state safely outside low-momentum block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spurious bound state distorts the low-momentum block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matters at high cutoffs!</a:t>
                </a:r>
              </a:p>
              <a:p>
                <a:pPr>
                  <a:buClr>
                    <a:schemeClr val="tx1"/>
                  </a:buClr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B85F1-28B1-E042-94E3-AB20A42EB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352" y="1825625"/>
                <a:ext cx="5221610" cy="4486276"/>
              </a:xfrm>
              <a:blipFill>
                <a:blip r:embed="rId2"/>
                <a:stretch>
                  <a:fillRect l="-1456" t="-1133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CCA0C-3077-C340-A045-E1C7C2B2B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685" y="1372003"/>
            <a:ext cx="5181600" cy="21959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9BA83-8304-AC44-BF22-E1BF638B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F6BBD-249C-074E-8E04-8EC75D6CB59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E21C1-7940-8B4F-87D0-F4061D29ABCC}"/>
              </a:ext>
            </a:extLst>
          </p:cNvPr>
          <p:cNvSpPr txBox="1"/>
          <p:nvPr/>
        </p:nvSpPr>
        <p:spPr>
          <a:xfrm>
            <a:off x="1092361" y="6311900"/>
            <a:ext cx="55399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 from K.A. Wendt, R.J. Furnstahl, R.J. Perry,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034005 (2011) 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0C718-C8BA-FA47-8D87-20039CF9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85" y="3637664"/>
            <a:ext cx="5201203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/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2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B8FE4E-EC99-BB49-BF97-309E42F9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52929"/>
                <a:ext cx="1603452" cy="1822743"/>
              </a:xfrm>
              <a:prstGeom prst="rect">
                <a:avLst/>
              </a:prstGeom>
              <a:blipFill>
                <a:blip r:embed="rId5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/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fm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389097-88BA-3345-BA67-E559A5C3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62" y="3724809"/>
                <a:ext cx="1603452" cy="1822743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/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several values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B9BBD-6478-DC48-AA8D-00ECD27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50" y="6034131"/>
                <a:ext cx="5337119" cy="555537"/>
              </a:xfrm>
              <a:prstGeom prst="rect">
                <a:avLst/>
              </a:prstGeom>
              <a:blipFill>
                <a:blip r:embed="rId7"/>
                <a:stretch>
                  <a:fillRect l="-47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51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1795</Words>
  <Application>Microsoft Macintosh PowerPoint</Application>
  <PresentationFormat>Widescreen</PresentationFormat>
  <Paragraphs>249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SRG evolution of large-cutoff chiral effective field theory interactions</vt:lpstr>
      <vt:lpstr>Motivation</vt:lpstr>
      <vt:lpstr>Chiral effective field theory</vt:lpstr>
      <vt:lpstr>Chiral effective field theory</vt:lpstr>
      <vt:lpstr>Chiral effective field theory</vt:lpstr>
      <vt:lpstr>Chiral effective field theory</vt:lpstr>
      <vt:lpstr>SRG for LO chiral EFT with high cutoffs</vt:lpstr>
      <vt:lpstr>SRG for LO chiral EFT with high cutoffs</vt:lpstr>
      <vt:lpstr>SRG for LO chiral EFT with high cutoffs</vt:lpstr>
      <vt:lpstr>SRG for LO chiral EFT with high cutoffs</vt:lpstr>
      <vt:lpstr>SRG for LO chiral EFT with high cutoffs</vt:lpstr>
      <vt:lpstr>Motivation</vt:lpstr>
      <vt:lpstr>Motivation</vt:lpstr>
      <vt:lpstr>Motivation</vt:lpstr>
      <vt:lpstr>Motivation</vt:lpstr>
      <vt:lpstr>Motivation</vt:lpstr>
      <vt:lpstr>Motivation</vt:lpstr>
      <vt:lpstr>Band-diagonal evolution</vt:lpstr>
      <vt:lpstr>Band-diagonal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SRG evolution of large-cutoff chiral effective field theory interactions</dc:title>
  <dc:creator>Anthony Tropiano</dc:creator>
  <cp:lastModifiedBy>Anthony Tropiano</cp:lastModifiedBy>
  <cp:revision>86</cp:revision>
  <cp:lastPrinted>2018-10-25T05:05:05Z</cp:lastPrinted>
  <dcterms:created xsi:type="dcterms:W3CDTF">2018-10-10T15:20:32Z</dcterms:created>
  <dcterms:modified xsi:type="dcterms:W3CDTF">2019-10-10T17:44:59Z</dcterms:modified>
</cp:coreProperties>
</file>